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9" r:id="rId5"/>
    <p:sldMasterId id="2147483681" r:id="rId6"/>
  </p:sldMasterIdLst>
  <p:notesMasterIdLst>
    <p:notesMasterId r:id="rId36"/>
  </p:notesMasterIdLst>
  <p:handoutMasterIdLst>
    <p:handoutMasterId r:id="rId37"/>
  </p:handoutMasterIdLst>
  <p:sldIdLst>
    <p:sldId id="265" r:id="rId7"/>
    <p:sldId id="461" r:id="rId8"/>
    <p:sldId id="465" r:id="rId9"/>
    <p:sldId id="464" r:id="rId10"/>
    <p:sldId id="469" r:id="rId11"/>
    <p:sldId id="463" r:id="rId12"/>
    <p:sldId id="467" r:id="rId13"/>
    <p:sldId id="448" r:id="rId14"/>
    <p:sldId id="449" r:id="rId15"/>
    <p:sldId id="455" r:id="rId16"/>
    <p:sldId id="453" r:id="rId17"/>
    <p:sldId id="468" r:id="rId18"/>
    <p:sldId id="471" r:id="rId19"/>
    <p:sldId id="457" r:id="rId20"/>
    <p:sldId id="421" r:id="rId21"/>
    <p:sldId id="422" r:id="rId22"/>
    <p:sldId id="423" r:id="rId23"/>
    <p:sldId id="424" r:id="rId24"/>
    <p:sldId id="426" r:id="rId25"/>
    <p:sldId id="427" r:id="rId26"/>
    <p:sldId id="386" r:id="rId27"/>
    <p:sldId id="429" r:id="rId28"/>
    <p:sldId id="473" r:id="rId29"/>
    <p:sldId id="474" r:id="rId30"/>
    <p:sldId id="475" r:id="rId31"/>
    <p:sldId id="428" r:id="rId32"/>
    <p:sldId id="460" r:id="rId33"/>
    <p:sldId id="430" r:id="rId34"/>
    <p:sldId id="42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2131" autoAdjust="0"/>
  </p:normalViewPr>
  <p:slideViewPr>
    <p:cSldViewPr snapToGrid="0" snapToObjects="1">
      <p:cViewPr>
        <p:scale>
          <a:sx n="100" d="100"/>
          <a:sy n="100" d="100"/>
        </p:scale>
        <p:origin x="10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425C8D-C5AF-9F4F-9E24-5C2DC72753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1E46C-AA4E-214A-A45C-A09C6AE0B0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442EA-0DF9-924B-8435-17D563E57AC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AFBB1-2BB3-DA46-A158-0722D5A31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D7EA5-B09A-264C-ABF4-E27232AD2E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321C2-EC5F-E04A-AFC0-A1F418A55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1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955B6-3D2D-2944-B7F4-FE074C92CB41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6ACD0-BE8A-3D4B-8E89-B0E6ACFF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73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8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6ACD0-BE8A-3D4B-8E89-B0E6ACFF59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8903AC5B-4BEF-3F81-2082-0A3885418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162" y="-408398"/>
            <a:ext cx="7124888" cy="76747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76E31-1EA1-274A-A1AD-5915E61D3EEC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NSW Sydney Logo">
            <a:extLst>
              <a:ext uri="{FF2B5EF4-FFF2-40B4-BE49-F238E27FC236}">
                <a16:creationId xmlns:a16="http://schemas.microsoft.com/office/drawing/2014/main" id="{F0BF8575-4955-BC4A-80DE-4BF637C59C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593240" y="522000"/>
            <a:ext cx="1188000" cy="1240241"/>
          </a:xfrm>
          <a:prstGeom prst="rect">
            <a:avLst/>
          </a:prstGeom>
        </p:spPr>
      </p:pic>
      <p:sp>
        <p:nvSpPr>
          <p:cNvPr id="10" name="Title Placeholder 1" descr="Click to edit master title style&#10;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 descr="Click to add secondary details&#10;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331960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 descr="Click to add date Day/Month/Year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 dirty="0"/>
          </a:p>
        </p:txBody>
      </p:sp>
      <p:sp>
        <p:nvSpPr>
          <p:cNvPr id="4" name="Footer Placeholder 3" descr="Click to add a footer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 descr="Click to add page number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2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91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 descr="Click to add date Day/Month/Year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5" name="Footer Placeholder 4" descr="Click to add a footer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 descr="Click to add page number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32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 descr="Click to edit body text styles on the left side of slide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 descr="Click to edit body text styles on the right side of slide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 descr="Click to add date Day/Month/Year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6" name="Footer Placeholder 5" descr="Click to add a footer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 descr="Click to add page number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323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 descr="Click to edit subheading style on the left hand side of slide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 descr="Click to edit subheading style on the right hand side of slide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 descr="Click to add date Day/Month/Year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8" name="Footer Placeholder 7" descr="Click to add a footer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 descr="Click to add page number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7742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CB7D6A8-8593-4C21-938E-8349B6D2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Date Placeholder 2" descr="Click to add date Day/Month/Year">
            <a:extLst>
              <a:ext uri="{FF2B5EF4-FFF2-40B4-BE49-F238E27FC236}">
                <a16:creationId xmlns:a16="http://schemas.microsoft.com/office/drawing/2014/main" id="{3F9A56A4-BCFE-444A-B799-3003156E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4" name="Footer Placeholder 3" descr="Click to add a footer">
            <a:extLst>
              <a:ext uri="{FF2B5EF4-FFF2-40B4-BE49-F238E27FC236}">
                <a16:creationId xmlns:a16="http://schemas.microsoft.com/office/drawing/2014/main" id="{33661598-FDFF-4254-A4A3-B4A97936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 descr="Click to add page number">
            <a:extLst>
              <a:ext uri="{FF2B5EF4-FFF2-40B4-BE49-F238E27FC236}">
                <a16:creationId xmlns:a16="http://schemas.microsoft.com/office/drawing/2014/main" id="{FF24BB6E-0C9C-4308-81D1-8B331EC1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7384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">
            <a:extLst>
              <a:ext uri="{FF2B5EF4-FFF2-40B4-BE49-F238E27FC236}">
                <a16:creationId xmlns:a16="http://schemas.microsoft.com/office/drawing/2014/main" id="{8903AC5B-4BEF-3F81-2082-0A3885418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4162" y="-408398"/>
            <a:ext cx="7124888" cy="7674795"/>
          </a:xfrm>
          <a:prstGeom prst="rect">
            <a:avLst/>
          </a:prstGeom>
        </p:spPr>
      </p:pic>
      <p:sp>
        <p:nvSpPr>
          <p:cNvPr id="10" name="Title Placeholder 1" descr="Click to edit master title style&#10;">
            <a:extLst>
              <a:ext uri="{FF2B5EF4-FFF2-40B4-BE49-F238E27FC236}">
                <a16:creationId xmlns:a16="http://schemas.microsoft.com/office/drawing/2014/main" id="{86AF8517-E0F0-4998-8AA8-25A0DD8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 descr="Click to add secondary details&#10;">
            <a:extLst>
              <a:ext uri="{FF2B5EF4-FFF2-40B4-BE49-F238E27FC236}">
                <a16:creationId xmlns:a16="http://schemas.microsoft.com/office/drawing/2014/main" id="{D34C583A-86D7-4AD9-912C-AA86DC3545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181969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1749104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06AA350A-B2F4-79AE-53AE-78E33FFD6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894683">
            <a:off x="1253302" y="-398755"/>
            <a:ext cx="4736592" cy="6444871"/>
          </a:xfrm>
          <a:prstGeom prst="rect">
            <a:avLst/>
          </a:prstGeom>
        </p:spPr>
      </p:pic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00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050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211200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29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83848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06AA350A-B2F4-79AE-53AE-78E33FFD6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894683">
            <a:off x="1253302" y="-398755"/>
            <a:ext cx="4736592" cy="6444871"/>
          </a:xfrm>
          <a:prstGeom prst="rect">
            <a:avLst/>
          </a:prstGeom>
        </p:spPr>
      </p:pic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20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US" dirty="0"/>
          </a:p>
        </p:txBody>
      </p:sp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3813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06AA350A-B2F4-79AE-53AE-78E33FFD6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894683">
            <a:off x="1253302" y="-398755"/>
            <a:ext cx="4736592" cy="6444871"/>
          </a:xfrm>
          <a:prstGeom prst="rect">
            <a:avLst/>
          </a:prstGeom>
        </p:spPr>
      </p:pic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117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</p:spTree>
    <p:extLst>
      <p:ext uri="{BB962C8B-B14F-4D97-AF65-F5344CB8AC3E}">
        <p14:creationId xmlns:p14="http://schemas.microsoft.com/office/powerpoint/2010/main" val="23168829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B341F3-514D-F42F-D0AA-C75B36DDF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685278">
            <a:off x="659043" y="1428646"/>
            <a:ext cx="5544134" cy="7503507"/>
          </a:xfrm>
          <a:prstGeom prst="rect">
            <a:avLst/>
          </a:prstGeom>
        </p:spPr>
      </p:pic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5" y="2624399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8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9CB962-B705-314A-93E0-7EFEF584C6D7}"/>
              </a:ext>
            </a:extLst>
          </p:cNvPr>
          <p:cNvSpPr/>
          <p:nvPr userDrawn="1"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B5638188-B406-48E0-8C3F-15ACD21F3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98000" y="5011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06AA350A-B2F4-79AE-53AE-78E33FFD6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894683">
            <a:off x="1253302" y="-398755"/>
            <a:ext cx="4736592" cy="6444871"/>
          </a:xfrm>
          <a:prstGeom prst="rect">
            <a:avLst/>
          </a:prstGeom>
        </p:spPr>
      </p:pic>
      <p:sp>
        <p:nvSpPr>
          <p:cNvPr id="3" name="Picture Placeholder 2" descr="Click icon to add picture">
            <a:extLst>
              <a:ext uri="{FF2B5EF4-FFF2-40B4-BE49-F238E27FC236}">
                <a16:creationId xmlns:a16="http://schemas.microsoft.com/office/drawing/2014/main" id="{2990D705-58F1-4621-96D0-F0B9638924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3550" y="-1"/>
            <a:ext cx="6663600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87B7DB84-DBF6-43D5-A225-64A86E32A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12071" y="5320585"/>
            <a:ext cx="1188000" cy="1240241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731F86E2-22A6-454C-8159-2DC19FE6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4812231" cy="4956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6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1D9F833-BA4F-E348-9506-0D3D621C75CA}"/>
              </a:ext>
            </a:extLst>
          </p:cNvPr>
          <p:cNvSpPr/>
          <p:nvPr userDrawn="1"/>
        </p:nvSpPr>
        <p:spPr>
          <a:xfrm>
            <a:off x="6740525" y="1"/>
            <a:ext cx="5453294" cy="501575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A531F2A4-2E25-476F-BA2C-2F1534A5A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0000" y="0"/>
            <a:ext cx="5353819" cy="50157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Click to edit style</a:t>
            </a:r>
            <a:endParaRPr lang="en-US" dirty="0"/>
          </a:p>
        </p:txBody>
      </p:sp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101CB2D6-9770-4776-A129-B761AA34E3C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200" y="51696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93161D9F-A3DE-495E-AC64-CC914469DD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4551"/>
            <a:ext cx="6740525" cy="5011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FF675AE0-8F62-485C-BF3D-6598839BAD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2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E16058-FC97-C34C-A94D-1AEBA1319CEF}"/>
              </a:ext>
            </a:extLst>
          </p:cNvPr>
          <p:cNvSpPr/>
          <p:nvPr userDrawn="1"/>
        </p:nvSpPr>
        <p:spPr>
          <a:xfrm>
            <a:off x="1" y="0"/>
            <a:ext cx="12191999" cy="5000624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B927EE41-A83A-A9AD-F2C3-0827F1440F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3024056">
            <a:off x="3583339" y="-257331"/>
            <a:ext cx="6243723" cy="7372662"/>
          </a:xfrm>
          <a:prstGeom prst="rect">
            <a:avLst/>
          </a:prstGeom>
        </p:spPr>
      </p:pic>
      <p:sp>
        <p:nvSpPr>
          <p:cNvPr id="6" name="Text Placeholder 2" descr="Click to add secondary details&#10;">
            <a:extLst>
              <a:ext uri="{FF2B5EF4-FFF2-40B4-BE49-F238E27FC236}">
                <a16:creationId xmlns:a16="http://schemas.microsoft.com/office/drawing/2014/main" id="{D58515C2-9BB5-4C9A-BBC5-7F4A491DD6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21B83991-6CB1-46A6-A70E-59562F1A4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735975" y="5300921"/>
            <a:ext cx="1188000" cy="1240241"/>
          </a:xfrm>
          <a:prstGeom prst="rect">
            <a:avLst/>
          </a:prstGeom>
        </p:spPr>
      </p:pic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2D2519EB-A5E4-4600-B620-DAE568D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85" y="3515321"/>
            <a:ext cx="11268000" cy="1785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5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B341F3-514D-F42F-D0AA-C75B36DDF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685278">
            <a:off x="659043" y="1428646"/>
            <a:ext cx="5544134" cy="7503507"/>
          </a:xfrm>
          <a:prstGeom prst="rect">
            <a:avLst/>
          </a:prstGeom>
        </p:spPr>
      </p:pic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5"/>
            <a:ext cx="1188000" cy="1240241"/>
          </a:xfrm>
          <a:prstGeom prst="rect">
            <a:avLst/>
          </a:prstGeom>
        </p:spPr>
      </p:pic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5" y="2624399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D3B421E-C230-4985-A55F-249E471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 descr="Click to edit body text styles">
            <a:extLst>
              <a:ext uri="{FF2B5EF4-FFF2-40B4-BE49-F238E27FC236}">
                <a16:creationId xmlns:a16="http://schemas.microsoft.com/office/drawing/2014/main" id="{9F9B1106-1747-47C6-AD4D-1ED87203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 descr="Click to add date Day/Month/Year">
            <a:extLst>
              <a:ext uri="{FF2B5EF4-FFF2-40B4-BE49-F238E27FC236}">
                <a16:creationId xmlns:a16="http://schemas.microsoft.com/office/drawing/2014/main" id="{EE6605EE-6C12-4B09-B328-5FC77196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5" name="Footer Placeholder 4" descr="Click to add a footer">
            <a:extLst>
              <a:ext uri="{FF2B5EF4-FFF2-40B4-BE49-F238E27FC236}">
                <a16:creationId xmlns:a16="http://schemas.microsoft.com/office/drawing/2014/main" id="{39B7F1C5-E024-4AB0-B408-32F5C1A1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 descr="Click to add page number">
            <a:extLst>
              <a:ext uri="{FF2B5EF4-FFF2-40B4-BE49-F238E27FC236}">
                <a16:creationId xmlns:a16="http://schemas.microsoft.com/office/drawing/2014/main" id="{59489FD8-71FE-4137-8FE6-DC2A193CC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17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3E085695-8E0F-403A-9CD7-62C032F7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 descr="Click to edit body text styles on the left side of slide">
            <a:extLst>
              <a:ext uri="{FF2B5EF4-FFF2-40B4-BE49-F238E27FC236}">
                <a16:creationId xmlns:a16="http://schemas.microsoft.com/office/drawing/2014/main" id="{FC05A9F9-AE68-4F94-9E5E-068EE3734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 descr="Click to edit body text styles on the right side of slide">
            <a:extLst>
              <a:ext uri="{FF2B5EF4-FFF2-40B4-BE49-F238E27FC236}">
                <a16:creationId xmlns:a16="http://schemas.microsoft.com/office/drawing/2014/main" id="{C93A7560-CAFD-4E61-95FB-BDA485201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 descr="Click to add date Day/Month/Year">
            <a:extLst>
              <a:ext uri="{FF2B5EF4-FFF2-40B4-BE49-F238E27FC236}">
                <a16:creationId xmlns:a16="http://schemas.microsoft.com/office/drawing/2014/main" id="{99DDD9F1-1A2C-48B2-B5C9-C73A7289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 dirty="0"/>
          </a:p>
        </p:txBody>
      </p:sp>
      <p:sp>
        <p:nvSpPr>
          <p:cNvPr id="6" name="Footer Placeholder 5" descr="Click to add a footer">
            <a:extLst>
              <a:ext uri="{FF2B5EF4-FFF2-40B4-BE49-F238E27FC236}">
                <a16:creationId xmlns:a16="http://schemas.microsoft.com/office/drawing/2014/main" id="{6B3D520C-6BAD-40E9-A2B0-8BFA8363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 descr="Click to add page number">
            <a:extLst>
              <a:ext uri="{FF2B5EF4-FFF2-40B4-BE49-F238E27FC236}">
                <a16:creationId xmlns:a16="http://schemas.microsoft.com/office/drawing/2014/main" id="{6E604E87-51E9-4833-AA93-39FB9ED7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Click to edit master title style&#10;">
            <a:extLst>
              <a:ext uri="{FF2B5EF4-FFF2-40B4-BE49-F238E27FC236}">
                <a16:creationId xmlns:a16="http://schemas.microsoft.com/office/drawing/2014/main" id="{915C9467-6CA3-4111-A4AE-FFD0F459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 descr="Click to edit subheading style on the left hand side of slide">
            <a:extLst>
              <a:ext uri="{FF2B5EF4-FFF2-40B4-BE49-F238E27FC236}">
                <a16:creationId xmlns:a16="http://schemas.microsoft.com/office/drawing/2014/main" id="{CE09CDFA-8C89-4FC7-83CB-4B6BD3F0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 descr="Click to edit body text styles on the left side of slide">
            <a:extLst>
              <a:ext uri="{FF2B5EF4-FFF2-40B4-BE49-F238E27FC236}">
                <a16:creationId xmlns:a16="http://schemas.microsoft.com/office/drawing/2014/main" id="{27C0D324-2CEE-48D7-AB8D-9EB56FF32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Text Placeholder 4" descr="Click to edit subheading style on the right hand side of slide">
            <a:extLst>
              <a:ext uri="{FF2B5EF4-FFF2-40B4-BE49-F238E27FC236}">
                <a16:creationId xmlns:a16="http://schemas.microsoft.com/office/drawing/2014/main" id="{535C84E4-E747-422F-823D-ABB103E22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 descr="Click to edit body text styles on the right side of slide">
            <a:extLst>
              <a:ext uri="{FF2B5EF4-FFF2-40B4-BE49-F238E27FC236}">
                <a16:creationId xmlns:a16="http://schemas.microsoft.com/office/drawing/2014/main" id="{B06CBDB2-558E-4410-815E-BC17CE86E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7" name="Date Placeholder 6" descr="Click to add date Day/Month/Year">
            <a:extLst>
              <a:ext uri="{FF2B5EF4-FFF2-40B4-BE49-F238E27FC236}">
                <a16:creationId xmlns:a16="http://schemas.microsoft.com/office/drawing/2014/main" id="{7BD73ABA-F022-4A2D-BC50-6EFA1A18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8" name="Footer Placeholder 7" descr="Click to add a footer">
            <a:extLst>
              <a:ext uri="{FF2B5EF4-FFF2-40B4-BE49-F238E27FC236}">
                <a16:creationId xmlns:a16="http://schemas.microsoft.com/office/drawing/2014/main" id="{0119AFDB-C42E-463D-B00B-B7C3F2C1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9" name="Slide Number Placeholder 8" descr="Click to add page number">
            <a:extLst>
              <a:ext uri="{FF2B5EF4-FFF2-40B4-BE49-F238E27FC236}">
                <a16:creationId xmlns:a16="http://schemas.microsoft.com/office/drawing/2014/main" id="{3508F5CF-1000-4107-8B86-354403242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80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Click to edit master title style">
            <a:extLst>
              <a:ext uri="{FF2B5EF4-FFF2-40B4-BE49-F238E27FC236}">
                <a16:creationId xmlns:a16="http://schemas.microsoft.com/office/drawing/2014/main" id="{70841D79-9C5E-1449-B506-564E0213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3" name="Text Placeholder 2" descr="Click to add secondary details&#10;">
            <a:extLst>
              <a:ext uri="{FF2B5EF4-FFF2-40B4-BE49-F238E27FC236}">
                <a16:creationId xmlns:a16="http://schemas.microsoft.com/office/drawing/2014/main" id="{4A50093E-B476-CE4A-816B-226988C60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392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1" r:id="rId4"/>
    <p:sldLayoutId id="2147483653" r:id="rId5"/>
    <p:sldLayoutId id="2147483650" r:id="rId6"/>
  </p:sldLayoutIdLst>
  <p:txStyles>
    <p:titleStyle>
      <a:lvl1pPr marL="0" indent="0" algn="l" defTabSz="914400" rtl="0" eaLnBrk="1" latinLnBrk="0" hangingPunct="1">
        <a:lnSpc>
          <a:spcPct val="100000"/>
        </a:lnSpc>
        <a:spcBef>
          <a:spcPct val="0"/>
        </a:spcBef>
        <a:buNone/>
        <a:defRPr sz="11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﻿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Click to edit master title style&#10;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 descr="Click to edit body text styles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3090FF-0D07-44EF-BE91-92BA9AB775B9}" type="datetimeFigureOut">
              <a:rPr lang="en-AU" smtClean="0"/>
              <a:t>2023/09/19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375D7-070A-4959-9224-FB5E66F2B1B3}" type="slidenum">
              <a:rPr lang="en-AU" smtClean="0"/>
              <a:t>‹#›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CA2B4-C8AB-4F09-B260-BA7609DF079D}"/>
              </a:ext>
            </a:extLst>
          </p:cNvPr>
          <p:cNvSpPr/>
          <p:nvPr userDrawn="1"/>
        </p:nvSpPr>
        <p:spPr>
          <a:xfrm rot="5400000">
            <a:off x="5706290" y="372291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NSW Sydney Logo">
            <a:extLst>
              <a:ext uri="{FF2B5EF4-FFF2-40B4-BE49-F238E27FC236}">
                <a16:creationId xmlns:a16="http://schemas.microsoft.com/office/drawing/2014/main" id="{84EF7EA2-D124-438C-BF7A-68B3D687830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85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9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 descr="Click to edit master title style&#10;">
            <a:extLst>
              <a:ext uri="{FF2B5EF4-FFF2-40B4-BE49-F238E27FC236}">
                <a16:creationId xmlns:a16="http://schemas.microsoft.com/office/drawing/2014/main" id="{8CE664CD-741D-4C8B-81A1-8F813AD1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9109C-5296-411A-BFAE-02503EAE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 descr="Click to add date Day/Month/Year">
            <a:extLst>
              <a:ext uri="{FF2B5EF4-FFF2-40B4-BE49-F238E27FC236}">
                <a16:creationId xmlns:a16="http://schemas.microsoft.com/office/drawing/2014/main" id="{127DF911-AF5C-4E26-A571-BA8DB3C794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A3090FF-0D07-44EF-BE91-92BA9AB775B9}" type="datetimeFigureOut">
              <a:rPr lang="en-AU" smtClean="0"/>
              <a:pPr/>
              <a:t>2023/09/19</a:t>
            </a:fld>
            <a:endParaRPr lang="en-AU"/>
          </a:p>
        </p:txBody>
      </p:sp>
      <p:sp>
        <p:nvSpPr>
          <p:cNvPr id="5" name="Footer Placeholder 4" descr="Click to add a footer">
            <a:extLst>
              <a:ext uri="{FF2B5EF4-FFF2-40B4-BE49-F238E27FC236}">
                <a16:creationId xmlns:a16="http://schemas.microsoft.com/office/drawing/2014/main" id="{28AD8E53-B55F-4650-ADAB-27193A719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 descr="Click to add page number">
            <a:extLst>
              <a:ext uri="{FF2B5EF4-FFF2-40B4-BE49-F238E27FC236}">
                <a16:creationId xmlns:a16="http://schemas.microsoft.com/office/drawing/2014/main" id="{9DADCEA8-03AE-46AA-AD1B-6B051BA0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09375D7-070A-4959-9224-FB5E66F2B1B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FD9B66-E5D8-458F-B15F-FCAE5CAD781F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6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NSW Sydney Logo">
            <a:extLst>
              <a:ext uri="{FF2B5EF4-FFF2-40B4-BE49-F238E27FC236}">
                <a16:creationId xmlns:a16="http://schemas.microsoft.com/office/drawing/2014/main" id="{725B2B7F-7BA2-426B-BEF7-9C26ECD9179C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11526898" y="6196827"/>
            <a:ext cx="540000" cy="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6" r:id="rId3"/>
    <p:sldLayoutId id="2147483687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712" r:id="rId10"/>
    <p:sldLayoutId id="2147483713" r:id="rId11"/>
    <p:sldLayoutId id="2147483714" r:id="rId12"/>
    <p:sldLayoutId id="2147483728" r:id="rId13"/>
    <p:sldLayoutId id="2147483730" r:id="rId14"/>
    <p:sldLayoutId id="214748373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alibri" panose="020F0502020204030204" pitchFamily="34" charset="0"/>
        <a:buChar char="﻿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A958C0-13D4-0BFC-51BB-69671C9D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Continually learning</a:t>
            </a:r>
            <a:br>
              <a:rPr lang="en-US" sz="5400" dirty="0"/>
            </a:br>
            <a:r>
              <a:rPr lang="en-US" sz="5400" dirty="0"/>
              <a:t>out-of-distribution spatiotemporal data for robust energy forecasting</a:t>
            </a:r>
            <a:endParaRPr lang="en-AU" sz="5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C069D3-BA07-0B00-FB2E-5FF7296A351C}"/>
              </a:ext>
            </a:extLst>
          </p:cNvPr>
          <p:cNvSpPr txBox="1">
            <a:spLocks/>
          </p:cNvSpPr>
          <p:nvPr/>
        </p:nvSpPr>
        <p:spPr>
          <a:xfrm>
            <a:off x="410400" y="4428565"/>
            <a:ext cx="4730400" cy="2083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﻿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Dr. Arian Prabowo</a:t>
            </a:r>
          </a:p>
          <a:p>
            <a:r>
              <a:rPr lang="en-AU" dirty="0"/>
              <a:t>Dr. </a:t>
            </a:r>
            <a:r>
              <a:rPr lang="en-AU" dirty="0" err="1"/>
              <a:t>Kaixuan</a:t>
            </a:r>
            <a:r>
              <a:rPr lang="en-AU" dirty="0"/>
              <a:t> Chen</a:t>
            </a:r>
          </a:p>
          <a:p>
            <a:r>
              <a:rPr lang="en-AU" dirty="0"/>
              <a:t>Dr. Hao Xue</a:t>
            </a:r>
          </a:p>
          <a:p>
            <a:r>
              <a:rPr lang="en-AU" dirty="0"/>
              <a:t>Dr. Subbu </a:t>
            </a:r>
            <a:r>
              <a:rPr lang="en-AU" dirty="0" err="1"/>
              <a:t>Sethuvenkatraman</a:t>
            </a:r>
            <a:endParaRPr lang="en-AU" dirty="0"/>
          </a:p>
          <a:p>
            <a:r>
              <a:rPr lang="en-AU" dirty="0"/>
              <a:t>Prof. Flora D. Salim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5681CA3-393F-5B7B-BA5C-F084840E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070" y="3529480"/>
            <a:ext cx="1203247" cy="1203951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BF68B41-B6E2-9C0F-6416-018969B3D4FF}"/>
              </a:ext>
            </a:extLst>
          </p:cNvPr>
          <p:cNvSpPr txBox="1">
            <a:spLocks/>
          </p:cNvSpPr>
          <p:nvPr/>
        </p:nvSpPr>
        <p:spPr>
          <a:xfrm>
            <a:off x="5140800" y="5853953"/>
            <a:ext cx="4730400" cy="65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Calibri" panose="020F0502020204030204" pitchFamily="34" charset="0"/>
              <a:buChar char="﻿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None/>
            </a:pPr>
            <a:endParaRPr lang="en-AU" dirty="0"/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F7C66286-0371-4598-D339-EEA5B6A5E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1705" y="2396137"/>
            <a:ext cx="1439978" cy="678779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B89934C-129C-1DC0-1B09-6AD4771CB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705" y="1181085"/>
            <a:ext cx="1439978" cy="7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5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F251-CC82-263D-88FB-F515240D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events (e.g. COVID-19)</a:t>
            </a:r>
            <a:br>
              <a:rPr lang="en-US" dirty="0"/>
            </a:br>
            <a:r>
              <a:rPr lang="en-US" dirty="0"/>
              <a:t>change the energy use distribution patterns</a:t>
            </a:r>
            <a:endParaRPr lang="en-AU" dirty="0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4AF8501-0DE5-7B00-5BDE-D4F6716D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166"/>
            <a:ext cx="7905753" cy="216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0B88A-FFFA-F68C-0A5D-C6BDF04B7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" r="55319"/>
          <a:stretch/>
        </p:blipFill>
        <p:spPr>
          <a:xfrm>
            <a:off x="7905753" y="2218057"/>
            <a:ext cx="4286246" cy="2531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19A86-2F1E-B409-97CE-6FB3AEBAAA17}"/>
              </a:ext>
            </a:extLst>
          </p:cNvPr>
          <p:cNvSpPr txBox="1"/>
          <p:nvPr/>
        </p:nvSpPr>
        <p:spPr>
          <a:xfrm>
            <a:off x="2333624" y="4018545"/>
            <a:ext cx="32670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We use</a:t>
            </a:r>
            <a:br>
              <a:rPr lang="en-US" sz="2400" dirty="0"/>
            </a:br>
            <a:r>
              <a:rPr lang="en-US" sz="2400" b="1" u="sng" dirty="0"/>
              <a:t>continual learning</a:t>
            </a:r>
            <a:r>
              <a:rPr lang="en-US" sz="2400" dirty="0"/>
              <a:t> to adapt to the changes in correlation due to changes in distribution.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61863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0FE8-A5BA-F209-B955-AF98464A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3E0264-CAB3-D28D-85F8-B6FF61B9E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815254"/>
              </p:ext>
            </p:extLst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32962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5206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Traditional /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Offline Learning</a:t>
                      </a:r>
                      <a:endParaRPr lang="en-AU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chemeClr val="tx1"/>
                          </a:solidFill>
                        </a:rPr>
                        <a:t>Continual Learning</a:t>
                      </a:r>
                      <a:endParaRPr lang="en-AU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05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/>
                    </a:p>
                    <a:p>
                      <a:pPr algn="ctr"/>
                      <a:r>
                        <a:rPr lang="en-US" sz="2800"/>
                        <a:t>Models are only trained once.</a:t>
                      </a:r>
                    </a:p>
                    <a:p>
                      <a:pPr algn="ctr"/>
                      <a:endParaRPr lang="en-US" sz="2800"/>
                    </a:p>
                    <a:p>
                      <a:pPr algn="ctr"/>
                      <a:endParaRPr lang="en-US" sz="2800"/>
                    </a:p>
                    <a:p>
                      <a:pPr algn="ctr"/>
                      <a:r>
                        <a:rPr lang="en-US" sz="2800"/>
                        <a:t>Suffers when there are changes in distribution.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4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33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0FE8-A5BA-F209-B955-AF98464A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Continual Learning</a:t>
            </a: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3E0264-CAB3-D28D-85F8-B6FF61B9ED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32962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5206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Traditional /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Offline Learning</a:t>
                      </a:r>
                      <a:endParaRPr lang="en-AU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</a:rPr>
                        <a:t>Continual Learning</a:t>
                      </a:r>
                      <a:endParaRPr lang="en-AU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05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Models are only trained once.</a:t>
                      </a:r>
                    </a:p>
                    <a:p>
                      <a:pPr algn="ctr"/>
                      <a:endParaRPr lang="en-US" sz="2800" dirty="0"/>
                    </a:p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Suffers when there are changes in distribution.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Models are updated as new data comes in.</a:t>
                      </a:r>
                    </a:p>
                    <a:p>
                      <a:pPr algn="ctr"/>
                      <a:endParaRPr lang="en-AU" sz="2800" dirty="0"/>
                    </a:p>
                    <a:p>
                      <a:pPr algn="ctr"/>
                      <a:r>
                        <a:rPr lang="en-AU" sz="2800" dirty="0"/>
                        <a:t>Adaptive to changes in distribution.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14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24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D57F75-3B4A-74EE-6599-3801D0E2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00" y="750450"/>
            <a:ext cx="11268000" cy="5102921"/>
          </a:xfrm>
        </p:spPr>
        <p:txBody>
          <a:bodyPr/>
          <a:lstStyle/>
          <a:p>
            <a:r>
              <a:rPr lang="en-US" sz="8000" dirty="0"/>
              <a:t>We use </a:t>
            </a:r>
            <a:r>
              <a:rPr lang="en-US" sz="8000" b="1" u="sng" dirty="0"/>
              <a:t>continual learning </a:t>
            </a:r>
            <a:r>
              <a:rPr lang="en-US" sz="8000" dirty="0"/>
              <a:t>to perform accurate forecast even during</a:t>
            </a:r>
            <a:br>
              <a:rPr lang="en-US" sz="8000" dirty="0"/>
            </a:br>
            <a:r>
              <a:rPr lang="en-US" sz="8000" b="1" u="sng" dirty="0" err="1"/>
              <a:t>OoD</a:t>
            </a:r>
            <a:r>
              <a:rPr lang="en-US" sz="8000" dirty="0"/>
              <a:t> periods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207718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FAA2-D80D-0142-8999-644C70AC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Datasets: Energy</a:t>
            </a:r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1DBD42-B829-A5E1-3713-82CEF71E1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 Building Complexes (BC)</a:t>
            </a:r>
          </a:p>
          <a:p>
            <a:pPr marL="687600" lvl="1" indent="-457200"/>
            <a:r>
              <a:rPr lang="en-US" dirty="0"/>
              <a:t>To protect privacy, we aggregate nearby buildings, even with different building use (e.g. retail/office/residential), into one BC.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2611-8860-CA07-647E-C2375259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r="28091" b="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35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FAA2-D80D-0142-8999-644C70AC1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Datasets: Energy</a:t>
            </a:r>
            <a:endParaRPr lang="en-AU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1DBD42-B829-A5E1-3713-82CEF71E1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 Building Complexes (BC)</a:t>
            </a:r>
          </a:p>
          <a:p>
            <a:pPr marL="687600" lvl="1" indent="-457200"/>
            <a:r>
              <a:rPr lang="en-US" dirty="0"/>
              <a:t>To protect privacy, we aggregate nearby buildings, even with different building use (e.g. retail/office/residential), into one BC.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from Melbourne, Australia.</a:t>
            </a:r>
          </a:p>
          <a:p>
            <a:pPr marL="687600" lvl="1" indent="-457200"/>
            <a:r>
              <a:rPr lang="en-US" dirty="0"/>
              <a:t>The city which experienced one of the longest and strictest COVID lockdown.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2611-8860-CA07-647E-C2375259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1" r="28091" b="1"/>
          <a:stretch/>
        </p:blipFill>
        <p:spPr>
          <a:xfrm>
            <a:off x="6172200" y="1825625"/>
            <a:ext cx="5181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78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FAA2-D80D-0142-8999-644C70AC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Energy</a:t>
            </a:r>
            <a:endParaRPr lang="en-AU" dirty="0"/>
          </a:p>
        </p:txBody>
      </p:sp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539C883-81DB-7491-E3A9-D5B8E7AFC2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88728" y="3429000"/>
            <a:ext cx="6865072" cy="3429000"/>
          </a:xfrm>
        </p:spPr>
      </p:pic>
      <p:pic>
        <p:nvPicPr>
          <p:cNvPr id="8" name="Content Placeholder 7" descr="A graph of energy data&#10;&#10;Description automatically generated">
            <a:extLst>
              <a:ext uri="{FF2B5EF4-FFF2-40B4-BE49-F238E27FC236}">
                <a16:creationId xmlns:a16="http://schemas.microsoft.com/office/drawing/2014/main" id="{5813579B-F076-FB37-DC4C-83CD64F16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68668" y="0"/>
            <a:ext cx="6485132" cy="34290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EA5B2-B161-7519-029B-F54D8545078D}"/>
              </a:ext>
            </a:extLst>
          </p:cNvPr>
          <p:cNvSpPr txBox="1"/>
          <p:nvPr/>
        </p:nvSpPr>
        <p:spPr>
          <a:xfrm>
            <a:off x="3324402" y="1690688"/>
            <a:ext cx="1544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top plot is smoothed.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11BD5-4EBE-B002-2AAD-139F4BC6F8C4}"/>
              </a:ext>
            </a:extLst>
          </p:cNvPr>
          <p:cNvSpPr txBox="1"/>
          <p:nvPr/>
        </p:nvSpPr>
        <p:spPr>
          <a:xfrm>
            <a:off x="838200" y="2953445"/>
            <a:ext cx="36505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dataset selection</a:t>
            </a:r>
          </a:p>
          <a:p>
            <a:pPr algn="ctr"/>
            <a:r>
              <a:rPr lang="en-US" sz="3200" dirty="0"/>
              <a:t>is diverse.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They all have different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70484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F568-E88C-CC6B-B1E9-EB164535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Mobility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2EAD0-13E3-7C6B-EC83-52691A528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4"/>
            <a:ext cx="5268399" cy="5032375"/>
          </a:xfrm>
        </p:spPr>
        <p:txBody>
          <a:bodyPr/>
          <a:lstStyle/>
          <a:p>
            <a:r>
              <a:rPr lang="en-US" dirty="0"/>
              <a:t>Installed in public space for by the City of Melbourne.</a:t>
            </a:r>
          </a:p>
          <a:p>
            <a:endParaRPr lang="en-US" dirty="0"/>
          </a:p>
          <a:p>
            <a:r>
              <a:rPr lang="en-US" dirty="0"/>
              <a:t>Does not capture images or videos to protect privacy.</a:t>
            </a:r>
          </a:p>
          <a:p>
            <a:endParaRPr lang="en-US" dirty="0"/>
          </a:p>
          <a:p>
            <a:r>
              <a:rPr lang="en-US" dirty="0"/>
              <a:t>Publicly available, thus useful for stakeholders without access to data from inside the buildings e.g. energy retailer and power plants operator.</a:t>
            </a:r>
            <a:endParaRPr lang="en-AU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3FDD4B-840A-18E9-81BA-F105FE51E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399" y="1690689"/>
            <a:ext cx="69236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5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2830-BE74-969E-F78D-A095025F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</a:t>
            </a:r>
            <a:br>
              <a:rPr lang="en-US" dirty="0"/>
            </a:br>
            <a:r>
              <a:rPr lang="en-US" dirty="0"/>
              <a:t>Mobility</a:t>
            </a:r>
            <a:endParaRPr lang="en-AU" dirty="0"/>
          </a:p>
        </p:txBody>
      </p:sp>
      <p:pic>
        <p:nvPicPr>
          <p:cNvPr id="6" name="Content Placeholder 5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43BF3206-B9BA-3287-FE89-960678B2B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93284" y="3429000"/>
            <a:ext cx="6960516" cy="3429000"/>
          </a:xfrm>
        </p:spPr>
      </p:pic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BDF1C63-0031-000A-7C4E-10913BBD98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74579" y="0"/>
            <a:ext cx="6579221" cy="3429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609297-04BA-3BEB-42D5-E294DD6BBB0B}"/>
              </a:ext>
            </a:extLst>
          </p:cNvPr>
          <p:cNvSpPr txBox="1"/>
          <p:nvPr/>
        </p:nvSpPr>
        <p:spPr>
          <a:xfrm>
            <a:off x="3230313" y="1690688"/>
            <a:ext cx="1544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top plot is smoothed.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CC274-E931-F3FB-2727-84408379886C}"/>
              </a:ext>
            </a:extLst>
          </p:cNvPr>
          <p:cNvSpPr txBox="1"/>
          <p:nvPr/>
        </p:nvSpPr>
        <p:spPr>
          <a:xfrm>
            <a:off x="838201" y="2828836"/>
            <a:ext cx="355508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The dataset selection</a:t>
            </a:r>
          </a:p>
          <a:p>
            <a:pPr algn="ctr"/>
            <a:r>
              <a:rPr lang="en-US" sz="3200" dirty="0"/>
              <a:t>is diverse.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They all have different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208597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A49469B-0E0E-7FE9-ACC6-0661AA0B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91860-5FA2-30A4-DD49-1DD79C6303D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698257" y="0"/>
            <a:ext cx="8795485" cy="6858000"/>
          </a:xfrm>
        </p:spPr>
      </p:pic>
    </p:spTree>
    <p:extLst>
      <p:ext uri="{BB962C8B-B14F-4D97-AF65-F5344CB8AC3E}">
        <p14:creationId xmlns:p14="http://schemas.microsoft.com/office/powerpoint/2010/main" val="246241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6C0E-15B9-F5CE-75EA-9BA6CBB4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 forecasting – Why?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061934-8587-9662-3615-753DBE5A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5707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79A30-7CDC-B7F5-B794-78C210BC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BFD80A-04A0-5DEE-513D-C790BED99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Last 24 hours as input to forecast the next 24 hours (i.e. autoregressive)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also have temperature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divide our data into two periods: pre- and post- Lockdown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compare 4 different CL methods implemented on a </a:t>
            </a:r>
            <a:r>
              <a:rPr lang="en-US"/>
              <a:t>TCN backbone.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324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B82CD-1D41-CE09-BA56-B428C4CE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52"/>
            <a:ext cx="10515600" cy="1325563"/>
          </a:xfrm>
        </p:spPr>
        <p:txBody>
          <a:bodyPr/>
          <a:lstStyle/>
          <a:p>
            <a:r>
              <a:rPr lang="en-US" dirty="0"/>
              <a:t>(Temporal Convolutional Network) TCN</a:t>
            </a:r>
            <a:endParaRPr lang="en-AU" dirty="0"/>
          </a:p>
        </p:txBody>
      </p:sp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3065F69-80D5-753D-70FD-AD48F210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331"/>
          <a:stretch/>
        </p:blipFill>
        <p:spPr>
          <a:xfrm>
            <a:off x="87923" y="1743442"/>
            <a:ext cx="4617427" cy="4630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909B0-553A-E2BA-ABC7-83E89D140DE0}"/>
              </a:ext>
            </a:extLst>
          </p:cNvPr>
          <p:cNvSpPr txBox="1"/>
          <p:nvPr/>
        </p:nvSpPr>
        <p:spPr>
          <a:xfrm>
            <a:off x="4638674" y="1642773"/>
            <a:ext cx="671512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TCN is a popular convolutional architecture in timeseries. (sometimes also known as </a:t>
            </a:r>
            <a:r>
              <a:rPr lang="en-US" sz="2800" dirty="0" err="1"/>
              <a:t>WaveNet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u="sng" dirty="0"/>
              <a:t>dilation</a:t>
            </a:r>
            <a:r>
              <a:rPr lang="en-US" sz="2800" dirty="0"/>
              <a:t> operation exponentially increase receptive field of subsequent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u="sng" dirty="0"/>
              <a:t>causal</a:t>
            </a:r>
            <a:r>
              <a:rPr lang="en-US" sz="2800" dirty="0"/>
              <a:t> part means that the receptive field is only over preceding nodes, so they are not exposed to data from the future.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13734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E2E0DD-66BB-7464-4BEA-CA7568565D74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2649053" cy="5167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Without CL, DL perform worse after lockdown.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err="1"/>
              <a:t>FSNet</a:t>
            </a:r>
            <a:r>
              <a:rPr lang="en-US" sz="2800" dirty="0"/>
              <a:t> is consistently the best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42E52-E2C3-9A14-A7CD-E197153B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053" y="0"/>
            <a:ext cx="8586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12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B82CD-1D41-CE09-BA56-B428C4CE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52"/>
            <a:ext cx="10515600" cy="1325563"/>
          </a:xfrm>
        </p:spPr>
        <p:txBody>
          <a:bodyPr/>
          <a:lstStyle/>
          <a:p>
            <a:r>
              <a:rPr lang="en-US" dirty="0" err="1"/>
              <a:t>FSNet</a:t>
            </a:r>
            <a:r>
              <a:rPr lang="en-US" dirty="0"/>
              <a:t> architecture with TCN backbone</a:t>
            </a:r>
            <a:endParaRPr lang="en-AU" dirty="0"/>
          </a:p>
        </p:txBody>
      </p:sp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3065F69-80D5-753D-70FD-AD48F210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3" y="1743442"/>
            <a:ext cx="11353800" cy="46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1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B82CD-1D41-CE09-BA56-B428C4CE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52"/>
            <a:ext cx="10515600" cy="1325563"/>
          </a:xfrm>
        </p:spPr>
        <p:txBody>
          <a:bodyPr/>
          <a:lstStyle/>
          <a:p>
            <a:r>
              <a:rPr lang="en-US" dirty="0" err="1"/>
              <a:t>FSNet</a:t>
            </a:r>
            <a:r>
              <a:rPr lang="en-US" dirty="0"/>
              <a:t> architecture with TCN backbone</a:t>
            </a:r>
            <a:endParaRPr lang="en-AU" dirty="0"/>
          </a:p>
        </p:txBody>
      </p:sp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3065F69-80D5-753D-70FD-AD48F210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5"/>
          <a:stretch/>
        </p:blipFill>
        <p:spPr>
          <a:xfrm>
            <a:off x="5553075" y="1743442"/>
            <a:ext cx="5888648" cy="4630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7E4AB-E5A6-E707-8D36-29A971E2A0AB}"/>
              </a:ext>
            </a:extLst>
          </p:cNvPr>
          <p:cNvSpPr txBox="1"/>
          <p:nvPr/>
        </p:nvSpPr>
        <p:spPr>
          <a:xfrm>
            <a:off x="838200" y="1642773"/>
            <a:ext cx="47148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Updating the entire model (OGD) whenever there’s a new data is </a:t>
            </a:r>
            <a:r>
              <a:rPr lang="en-US" sz="2800" b="1" u="sng" dirty="0"/>
              <a:t>inefficient</a:t>
            </a:r>
            <a:r>
              <a:rPr lang="en-US" sz="2800" dirty="0"/>
              <a:t>, and risk </a:t>
            </a:r>
            <a:r>
              <a:rPr lang="en-US" sz="2800" b="1" u="sng" dirty="0"/>
              <a:t>catastrophic forgetting</a:t>
            </a:r>
            <a:r>
              <a:rPr lang="en-US" sz="2800" dirty="0"/>
              <a:t> where the model forget how to perform well on older task / distribution.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u="sng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26674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B82CD-1D41-CE09-BA56-B428C4CEA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52"/>
            <a:ext cx="10515600" cy="1325563"/>
          </a:xfrm>
        </p:spPr>
        <p:txBody>
          <a:bodyPr/>
          <a:lstStyle/>
          <a:p>
            <a:r>
              <a:rPr lang="en-US" dirty="0" err="1"/>
              <a:t>FSNet</a:t>
            </a:r>
            <a:r>
              <a:rPr lang="en-US" dirty="0"/>
              <a:t> architecture with TCN backbone</a:t>
            </a:r>
            <a:endParaRPr lang="en-AU" dirty="0"/>
          </a:p>
        </p:txBody>
      </p:sp>
      <p:pic>
        <p:nvPicPr>
          <p:cNvPr id="6" name="Picture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3065F69-80D5-753D-70FD-AD48F210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35"/>
          <a:stretch/>
        </p:blipFill>
        <p:spPr>
          <a:xfrm>
            <a:off x="5553075" y="1743442"/>
            <a:ext cx="5888648" cy="4630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7E4AB-E5A6-E707-8D36-29A971E2A0AB}"/>
              </a:ext>
            </a:extLst>
          </p:cNvPr>
          <p:cNvSpPr txBox="1"/>
          <p:nvPr/>
        </p:nvSpPr>
        <p:spPr>
          <a:xfrm>
            <a:off x="838200" y="1642773"/>
            <a:ext cx="47148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Updating the entire model whenever there’s a new data is inefficient, and risk catastrophic forgetting.</a:t>
            </a:r>
            <a:endParaRPr lang="en-A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 we only update the </a:t>
            </a:r>
            <a:r>
              <a:rPr lang="en-US" sz="2800" b="1" u="sng" dirty="0"/>
              <a:t>memory module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the </a:t>
            </a:r>
            <a:r>
              <a:rPr lang="en-US" sz="2800" b="1" u="sng" dirty="0"/>
              <a:t>adapter module </a:t>
            </a:r>
            <a:r>
              <a:rPr lang="en-US" sz="2800" dirty="0"/>
              <a:t>decides when to update the memory module.</a:t>
            </a:r>
          </a:p>
        </p:txBody>
      </p:sp>
    </p:spTree>
    <p:extLst>
      <p:ext uri="{BB962C8B-B14F-4D97-AF65-F5344CB8AC3E}">
        <p14:creationId xmlns:p14="http://schemas.microsoft.com/office/powerpoint/2010/main" val="276217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B1225D-5778-875B-1DA2-3409D0331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0688"/>
            <a:ext cx="2800300" cy="5167312"/>
          </a:xfrm>
        </p:spPr>
        <p:txBody>
          <a:bodyPr anchor="t">
            <a:normAutofit/>
          </a:bodyPr>
          <a:lstStyle/>
          <a:p>
            <a:pPr algn="ctr"/>
            <a:r>
              <a:rPr lang="en-US" sz="2800" dirty="0"/>
              <a:t>Mobility is important, especially post-Lockdown, especially with temperature.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Although the size of the improvement varied between BCs.</a:t>
            </a:r>
            <a:br>
              <a:rPr lang="en-US" sz="2800" dirty="0"/>
            </a:br>
            <a:endParaRPr lang="en-AU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AE025-7B5F-59DB-DF44-01AD94CFD6D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800300" y="0"/>
            <a:ext cx="8553500" cy="6858000"/>
          </a:xfrm>
        </p:spPr>
      </p:pic>
    </p:spTree>
    <p:extLst>
      <p:ext uri="{BB962C8B-B14F-4D97-AF65-F5344CB8AC3E}">
        <p14:creationId xmlns:p14="http://schemas.microsoft.com/office/powerpoint/2010/main" val="3567713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117F-9C97-BCBB-9B26-8B9F01BA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446550"/>
          </a:xfrm>
        </p:spPr>
        <p:txBody>
          <a:bodyPr>
            <a:normAutofit/>
          </a:bodyPr>
          <a:lstStyle/>
          <a:p>
            <a:r>
              <a:rPr lang="en-US" dirty="0"/>
              <a:t>Current work</a:t>
            </a:r>
            <a:br>
              <a:rPr lang="en-US" dirty="0"/>
            </a:br>
            <a:r>
              <a:rPr lang="en-US" dirty="0"/>
              <a:t>ECML PKDD ADS 2023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D820-B5E3-D8E9-9766-2F0D05ECD8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 Building Complexes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2 periods:</a:t>
            </a:r>
            <a:endParaRPr lang="en-AU" dirty="0"/>
          </a:p>
          <a:p>
            <a:pPr marL="687600" lvl="1" indent="-457200"/>
            <a:r>
              <a:rPr lang="en-AU" dirty="0"/>
              <a:t>Pre-lockdown</a:t>
            </a:r>
          </a:p>
          <a:p>
            <a:pPr marL="687600" lvl="1" indent="-457200"/>
            <a:r>
              <a:rPr lang="en-AU" dirty="0"/>
              <a:t>Post-lockdown</a:t>
            </a:r>
          </a:p>
          <a:p>
            <a:pPr marL="687600" lvl="1" indent="-457200"/>
            <a:endParaRPr lang="en-AU" dirty="0"/>
          </a:p>
          <a:p>
            <a:pPr marL="687600" lvl="1" indent="-457200"/>
            <a:endParaRPr lang="en-AU" dirty="0"/>
          </a:p>
          <a:p>
            <a:pPr marL="687600" lvl="1" indent="-457200"/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4 Continual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6EB1D-32F6-164C-4E9E-D3BA6DB76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13 Building Complexes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5 periods:</a:t>
            </a:r>
          </a:p>
          <a:p>
            <a:pPr marL="687600" lvl="1" indent="-457200"/>
            <a:r>
              <a:rPr lang="en-US" dirty="0"/>
              <a:t>Pre-lockdown</a:t>
            </a:r>
          </a:p>
          <a:p>
            <a:pPr marL="687600" lvl="1" indent="-45720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lockdown</a:t>
            </a:r>
          </a:p>
          <a:p>
            <a:pPr marL="687600" lvl="1" indent="-457200"/>
            <a:r>
              <a:rPr lang="en-US" dirty="0"/>
              <a:t>Inter-lockdown 1</a:t>
            </a:r>
          </a:p>
          <a:p>
            <a:pPr marL="687600" lvl="1" indent="-457200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lockdown</a:t>
            </a:r>
          </a:p>
          <a:p>
            <a:pPr marL="687600" lvl="1" indent="-457200"/>
            <a:r>
              <a:rPr lang="en-US" dirty="0"/>
              <a:t>Inter-lockdown 2</a:t>
            </a:r>
            <a:endParaRPr lang="en-AU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dirty="0"/>
              <a:t>13 methods</a:t>
            </a:r>
          </a:p>
          <a:p>
            <a:pPr marL="687600" lvl="1" indent="-457200"/>
            <a:r>
              <a:rPr lang="en-AU" dirty="0"/>
              <a:t>Naïve, statistical, classical ML, deep learning, online learning, and continual learning.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E2465-F387-22E1-C327-4A4293F86BA8}"/>
              </a:ext>
            </a:extLst>
          </p:cNvPr>
          <p:cNvSpPr txBox="1"/>
          <p:nvPr/>
        </p:nvSpPr>
        <p:spPr>
          <a:xfrm>
            <a:off x="6172200" y="365125"/>
            <a:ext cx="5181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+mj-lt"/>
              </a:rPr>
              <a:t>Follow</a:t>
            </a:r>
            <a:r>
              <a:rPr lang="en-US" sz="4400" dirty="0"/>
              <a:t> up work</a:t>
            </a:r>
          </a:p>
          <a:p>
            <a:r>
              <a:rPr lang="en-US" sz="4400" dirty="0" err="1"/>
              <a:t>BuildSys</a:t>
            </a:r>
            <a:r>
              <a:rPr lang="en-US" sz="4400" dirty="0"/>
              <a:t> 2023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218171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796F38-1967-49B0-C225-6BEEC1DF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29275" cy="1325563"/>
          </a:xfrm>
        </p:spPr>
        <p:txBody>
          <a:bodyPr/>
          <a:lstStyle/>
          <a:p>
            <a:r>
              <a:rPr lang="en-US" dirty="0"/>
              <a:t>Thank you. Questions?</a:t>
            </a:r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6D8643-F5DB-12C9-7E7D-56C9BC1E1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90688"/>
            <a:ext cx="6467475" cy="516731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u="sng" dirty="0"/>
              <a:t>Conclusion:</a:t>
            </a:r>
          </a:p>
          <a:p>
            <a:pPr>
              <a:buNone/>
            </a:pPr>
            <a:r>
              <a:rPr lang="en-US" dirty="0"/>
              <a:t>For energy forecasting during anomalous periods:</a:t>
            </a:r>
          </a:p>
          <a:p>
            <a:pPr marL="514350" indent="-514350">
              <a:buAutoNum type="arabicPeriod"/>
            </a:pPr>
            <a:r>
              <a:rPr lang="en-US" dirty="0"/>
              <a:t>Mobility data is at least as important as temperature, and it complements temperature.</a:t>
            </a:r>
          </a:p>
          <a:p>
            <a:pPr marL="514350" indent="-514350">
              <a:buAutoNum type="arabicPeriod"/>
            </a:pPr>
            <a:r>
              <a:rPr lang="en-US" dirty="0"/>
              <a:t>Continual learning is superior even before lockdown, and it is even more pronounced after lockdown. Among all CL methods, </a:t>
            </a:r>
            <a:r>
              <a:rPr lang="en-US" dirty="0" err="1"/>
              <a:t>FSNet</a:t>
            </a:r>
            <a:r>
              <a:rPr lang="en-US" dirty="0"/>
              <a:t> has superior performance.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7A86363-0DD3-CFA1-60B9-4D92AB9A51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7475" y="4246"/>
            <a:ext cx="3072071" cy="30799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6AEFB4-87EE-2F28-C3E4-D383959C07BC}"/>
              </a:ext>
            </a:extLst>
          </p:cNvPr>
          <p:cNvSpPr txBox="1"/>
          <p:nvPr/>
        </p:nvSpPr>
        <p:spPr>
          <a:xfrm>
            <a:off x="9725025" y="998190"/>
            <a:ext cx="16287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Link to this paper</a:t>
            </a:r>
            <a:endParaRPr lang="en-A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BC594-8293-CFC2-C987-DB34F0C492F1}"/>
              </a:ext>
            </a:extLst>
          </p:cNvPr>
          <p:cNvSpPr txBox="1"/>
          <p:nvPr/>
        </p:nvSpPr>
        <p:spPr>
          <a:xfrm>
            <a:off x="9539546" y="3977066"/>
            <a:ext cx="17952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Link to our follow up work, with 13 datasets!</a:t>
            </a:r>
            <a:endParaRPr lang="en-AU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55292-5701-25EF-85DE-6F3970CD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4" y="3800474"/>
            <a:ext cx="3057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3893-D7F4-C135-1F18-6D106773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1F37-19DC-190E-775D-0A1F082D0B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EE82E-45F9-C7E3-97B9-F287AC745C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A623D-12A5-0E4D-84BD-A9606385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0" y="0"/>
            <a:ext cx="10935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6C0E-15B9-F5CE-75EA-9BA6CBB4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 forecasting – Why?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061934-8587-9662-3615-753DBE5A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Australia has an </a:t>
            </a:r>
            <a:r>
              <a:rPr lang="en-US" b="1" u="sng" dirty="0"/>
              <a:t>energy market</a:t>
            </a:r>
            <a:r>
              <a:rPr lang="en-US" dirty="0"/>
              <a:t> i.e. the price of electricity fluctuates according to supply and demand.</a:t>
            </a:r>
          </a:p>
        </p:txBody>
      </p:sp>
    </p:spTree>
    <p:extLst>
      <p:ext uri="{BB962C8B-B14F-4D97-AF65-F5344CB8AC3E}">
        <p14:creationId xmlns:p14="http://schemas.microsoft.com/office/powerpoint/2010/main" val="113309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6C0E-15B9-F5CE-75EA-9BA6CBB4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 forecasting – Why?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061934-8587-9662-3615-753DBE5A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Australia has an </a:t>
            </a:r>
            <a:r>
              <a:rPr lang="en-US" b="1" u="sng" dirty="0"/>
              <a:t>energy market</a:t>
            </a:r>
            <a:r>
              <a:rPr lang="en-US" dirty="0"/>
              <a:t> i.e. the price of electricity fluctuates according to supply and demand.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Energy use forecasting is important to many stakeholders in the sectors. For examples:</a:t>
            </a:r>
          </a:p>
          <a:p>
            <a:pPr marL="687600" lvl="1" indent="-457200"/>
            <a:r>
              <a:rPr lang="en-US" dirty="0"/>
              <a:t>Energy </a:t>
            </a:r>
            <a:r>
              <a:rPr lang="en-US" b="1" u="sng" dirty="0"/>
              <a:t>retailers</a:t>
            </a:r>
            <a:r>
              <a:rPr lang="en-US" dirty="0"/>
              <a:t> need an accurate forecast to manage their infrastructure to effectively distribute electricity.</a:t>
            </a:r>
          </a:p>
          <a:p>
            <a:pPr marL="687600" lvl="1" indent="-457200"/>
            <a:r>
              <a:rPr lang="en-US" b="1" u="sng" dirty="0"/>
              <a:t>Building managers</a:t>
            </a:r>
            <a:r>
              <a:rPr lang="en-US" dirty="0"/>
              <a:t> need an accurate forecast to efficiently schedule high energy operations e.g. pumping and heating water.</a:t>
            </a:r>
          </a:p>
          <a:p>
            <a:pPr marL="687600" lvl="1" indent="-457200"/>
            <a:r>
              <a:rPr lang="en-US" b="1" u="sng" dirty="0"/>
              <a:t>Power plants operator</a:t>
            </a:r>
            <a:r>
              <a:rPr lang="en-US" dirty="0"/>
              <a:t> want to schedule maintenance only when the demand is low.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688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6C0E-15B9-F5CE-75EA-9BA6CBB4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use forecasting – Why?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061934-8587-9662-3615-753DBE5A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Australia has an </a:t>
            </a:r>
            <a:r>
              <a:rPr lang="en-US" b="1" u="sng" dirty="0"/>
              <a:t>energy market</a:t>
            </a:r>
            <a:r>
              <a:rPr lang="en-US" dirty="0"/>
              <a:t> i.e. the price of electricity fluctuates according to supply and demand.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Energy use forecasting is important to many stakeholders in the sectors.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Currently, the industry are only using traditional machine learning models.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594898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59F5-B364-1237-EE0B-58795B37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events (e.g. COVID-19)</a:t>
            </a:r>
            <a:br>
              <a:rPr lang="en-US" dirty="0"/>
            </a:br>
            <a:r>
              <a:rPr lang="en-US" dirty="0"/>
              <a:t>change the energy use distribution patterns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1F458-91FB-972B-FB95-8E9A709B3412}"/>
              </a:ext>
            </a:extLst>
          </p:cNvPr>
          <p:cNvSpPr txBox="1"/>
          <p:nvPr/>
        </p:nvSpPr>
        <p:spPr>
          <a:xfrm>
            <a:off x="2228850" y="5921529"/>
            <a:ext cx="20764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Before lockdown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1A261-6797-4FBF-E6A2-2AD4BD43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" r="82322"/>
          <a:stretch/>
        </p:blipFill>
        <p:spPr>
          <a:xfrm>
            <a:off x="1471613" y="1690688"/>
            <a:ext cx="2833688" cy="42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59F5-B364-1237-EE0B-58795B37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events (e.g. COVID-19)</a:t>
            </a:r>
            <a:br>
              <a:rPr lang="en-US" dirty="0"/>
            </a:br>
            <a:r>
              <a:rPr lang="en-US" dirty="0"/>
              <a:t>change the energy use distribution patterns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1F458-91FB-972B-FB95-8E9A709B3412}"/>
              </a:ext>
            </a:extLst>
          </p:cNvPr>
          <p:cNvSpPr txBox="1"/>
          <p:nvPr/>
        </p:nvSpPr>
        <p:spPr>
          <a:xfrm>
            <a:off x="2228850" y="5921529"/>
            <a:ext cx="20764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Before lockdown</a:t>
            </a:r>
            <a:endParaRPr lang="en-AU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1A261-6797-4FBF-E6A2-2AD4BD432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" r="42300"/>
          <a:stretch/>
        </p:blipFill>
        <p:spPr>
          <a:xfrm>
            <a:off x="1471612" y="1690688"/>
            <a:ext cx="9248775" cy="4230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1F6D5-1CEC-DC63-69AB-0721D0230E0E}"/>
              </a:ext>
            </a:extLst>
          </p:cNvPr>
          <p:cNvSpPr txBox="1"/>
          <p:nvPr/>
        </p:nvSpPr>
        <p:spPr>
          <a:xfrm>
            <a:off x="4305300" y="5921529"/>
            <a:ext cx="641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After lockdown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26883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F251-CC82-263D-88FB-F515240D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events (e.g. COVID-19)</a:t>
            </a:r>
            <a:br>
              <a:rPr lang="en-US" dirty="0"/>
            </a:br>
            <a:r>
              <a:rPr lang="en-US" dirty="0"/>
              <a:t>change the energy use distribution patterns</a:t>
            </a:r>
            <a:endParaRPr lang="en-AU" dirty="0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4AF8501-0DE5-7B00-5BDE-D4F6716D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166"/>
            <a:ext cx="7905753" cy="216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66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4F251-CC82-263D-88FB-F515240D5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events (e.g. COVID-19)</a:t>
            </a:r>
            <a:br>
              <a:rPr lang="en-US" dirty="0"/>
            </a:br>
            <a:r>
              <a:rPr lang="en-US" dirty="0"/>
              <a:t>change the energy use distribution patterns</a:t>
            </a:r>
            <a:endParaRPr lang="en-AU" dirty="0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4AF8501-0DE5-7B00-5BDE-D4F6716D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166"/>
            <a:ext cx="7905753" cy="216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0B88A-FFFA-F68C-0A5D-C6BDF04B7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8" r="55319"/>
          <a:stretch/>
        </p:blipFill>
        <p:spPr>
          <a:xfrm>
            <a:off x="7905753" y="2218057"/>
            <a:ext cx="4286246" cy="2531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19A86-2F1E-B409-97CE-6FB3AEBAAA17}"/>
              </a:ext>
            </a:extLst>
          </p:cNvPr>
          <p:cNvSpPr txBox="1"/>
          <p:nvPr/>
        </p:nvSpPr>
        <p:spPr>
          <a:xfrm>
            <a:off x="2333624" y="4018545"/>
            <a:ext cx="326707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However, the complex correlation changes because of the changes in distribution due to lockdown.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24074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2F8E2E-60EF-2C45-BB52-17B8E6A9FBE8}" vid="{D9C3B573-9F9F-9D41-AE97-0DD953584D72}"/>
    </a:ext>
  </a:extLst>
</a:theme>
</file>

<file path=ppt/theme/theme2.xml><?xml version="1.0" encoding="utf-8"?>
<a:theme xmlns:a="http://schemas.openxmlformats.org/drawingml/2006/main" name="1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2F8E2E-60EF-2C45-BB52-17B8E6A9FBE8}" vid="{0B613528-B27B-1F47-84B9-077CA93A3A62}"/>
    </a:ext>
  </a:extLst>
</a:theme>
</file>

<file path=ppt/theme/theme3.xml><?xml version="1.0" encoding="utf-8"?>
<a:theme xmlns:a="http://schemas.openxmlformats.org/drawingml/2006/main" name="2_Custom Design">
  <a:themeElements>
    <a:clrScheme name="UNSW_2020">
      <a:dk1>
        <a:srgbClr val="000000"/>
      </a:dk1>
      <a:lt1>
        <a:sysClr val="window" lastClr="FFFFFF"/>
      </a:lt1>
      <a:dk2>
        <a:srgbClr val="737373"/>
      </a:dk2>
      <a:lt2>
        <a:srgbClr val="F2F2F2"/>
      </a:lt2>
      <a:accent1>
        <a:srgbClr val="FFDC00"/>
      </a:accent1>
      <a:accent2>
        <a:srgbClr val="FF635D"/>
      </a:accent2>
      <a:accent3>
        <a:srgbClr val="3F61C4"/>
      </a:accent3>
      <a:accent4>
        <a:srgbClr val="1AC987"/>
      </a:accent4>
      <a:accent5>
        <a:srgbClr val="FA91B6"/>
      </a:accent5>
      <a:accent6>
        <a:srgbClr val="8A68C8"/>
      </a:accent6>
      <a:hlink>
        <a:srgbClr val="0000FF"/>
      </a:hlink>
      <a:folHlink>
        <a:srgbClr val="7030A0"/>
      </a:folHlink>
    </a:clrScheme>
    <a:fontScheme name="UNSW Clancy">
      <a:majorFont>
        <a:latin typeface="Clanc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2F8E2E-60EF-2C45-BB52-17B8E6A9FBE8}" vid="{9B39C9E4-6454-6F4E-9B59-EE5897C9251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d8a2230-54d9-4525-a072-aaf2ad3921af" xsi:nil="true"/>
    <lcf76f155ced4ddcb4097134ff3c332f xmlns="3e861e5c-b9b4-4f4a-a39d-d4f58c595d5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022E11B6C55F458F03297D129AC5C7" ma:contentTypeVersion="16" ma:contentTypeDescription="Create a new document." ma:contentTypeScope="" ma:versionID="c5de254797c2e30b1c1dab67e1fdd087">
  <xsd:schema xmlns:xsd="http://www.w3.org/2001/XMLSchema" xmlns:xs="http://www.w3.org/2001/XMLSchema" xmlns:p="http://schemas.microsoft.com/office/2006/metadata/properties" xmlns:ns2="3e861e5c-b9b4-4f4a-a39d-d4f58c595d50" xmlns:ns3="3d8a2230-54d9-4525-a072-aaf2ad3921af" targetNamespace="http://schemas.microsoft.com/office/2006/metadata/properties" ma:root="true" ma:fieldsID="40d7e893f6517adbc7421dea239a8bfb" ns2:_="" ns3:_="">
    <xsd:import namespace="3e861e5c-b9b4-4f4a-a39d-d4f58c595d50"/>
    <xsd:import namespace="3d8a2230-54d9-4525-a072-aaf2ad392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861e5c-b9b4-4f4a-a39d-d4f58c595d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b026aac-6b52-4d7e-a64d-f3ee90946f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a2230-54d9-4525-a072-aaf2ad392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f9d5615-4cdb-4eba-9af8-b29b99cf6c5f}" ma:internalName="TaxCatchAll" ma:showField="CatchAllData" ma:web="3d8a2230-54d9-4525-a072-aaf2ad3921a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CE31FE-9010-4DD9-ACBF-74A5EE27FA83}">
  <ds:schemaRefs>
    <ds:schemaRef ds:uri="http://schemas.microsoft.com/office/2006/metadata/properties"/>
    <ds:schemaRef ds:uri="http://schemas.microsoft.com/office/infopath/2007/PartnerControls"/>
    <ds:schemaRef ds:uri="3d8a2230-54d9-4525-a072-aaf2ad3921af"/>
    <ds:schemaRef ds:uri="3e861e5c-b9b4-4f4a-a39d-d4f58c595d50"/>
  </ds:schemaRefs>
</ds:datastoreItem>
</file>

<file path=customXml/itemProps2.xml><?xml version="1.0" encoding="utf-8"?>
<ds:datastoreItem xmlns:ds="http://schemas.openxmlformats.org/officeDocument/2006/customXml" ds:itemID="{76F36D4B-89AA-43AA-A4F8-41021B5395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C6E53-DE09-48B9-92A5-3EADF1FB28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861e5c-b9b4-4f4a-a39d-d4f58c595d50"/>
    <ds:schemaRef ds:uri="3d8a2230-54d9-4525-a072-aaf2ad392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20230414 milestine report</Template>
  <TotalTime>3395</TotalTime>
  <Words>946</Words>
  <Application>Microsoft Office PowerPoint</Application>
  <PresentationFormat>Widescreen</PresentationFormat>
  <Paragraphs>128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Clancy</vt:lpstr>
      <vt:lpstr>Roboto</vt:lpstr>
      <vt:lpstr>Office Theme</vt:lpstr>
      <vt:lpstr>1_Custom Design</vt:lpstr>
      <vt:lpstr>2_Custom Design</vt:lpstr>
      <vt:lpstr>Continually learning out-of-distribution spatiotemporal data for robust energy forecasting</vt:lpstr>
      <vt:lpstr>Energy use forecasting – Why?</vt:lpstr>
      <vt:lpstr>Energy use forecasting – Why?</vt:lpstr>
      <vt:lpstr>Energy use forecasting – Why?</vt:lpstr>
      <vt:lpstr>Energy use forecasting – Why?</vt:lpstr>
      <vt:lpstr>Extreme events (e.g. COVID-19) change the energy use distribution patterns</vt:lpstr>
      <vt:lpstr>Extreme events (e.g. COVID-19) change the energy use distribution patterns</vt:lpstr>
      <vt:lpstr>Extreme events (e.g. COVID-19) change the energy use distribution patterns</vt:lpstr>
      <vt:lpstr>Extreme events (e.g. COVID-19) change the energy use distribution patterns</vt:lpstr>
      <vt:lpstr>Extreme events (e.g. COVID-19) change the energy use distribution patterns</vt:lpstr>
      <vt:lpstr>Continual Learning</vt:lpstr>
      <vt:lpstr>Continual Learning</vt:lpstr>
      <vt:lpstr>We use continual learning to perform accurate forecast even during OoD periods</vt:lpstr>
      <vt:lpstr>Datasets: Energy</vt:lpstr>
      <vt:lpstr>Datasets: Energy</vt:lpstr>
      <vt:lpstr>Datasets: Energy</vt:lpstr>
      <vt:lpstr>Datasets: Mobility</vt:lpstr>
      <vt:lpstr>Datasets: Mobility</vt:lpstr>
      <vt:lpstr>PowerPoint Presentation</vt:lpstr>
      <vt:lpstr>Experimental setup</vt:lpstr>
      <vt:lpstr>(Temporal Convolutional Network) TCN</vt:lpstr>
      <vt:lpstr>PowerPoint Presentation</vt:lpstr>
      <vt:lpstr>FSNet architecture with TCN backbone</vt:lpstr>
      <vt:lpstr>FSNet architecture with TCN backbone</vt:lpstr>
      <vt:lpstr>FSNet architecture with TCN backbone</vt:lpstr>
      <vt:lpstr>Mobility is important, especially post-Lockdown, especially with temperature.  Although the size of the improvement varied between BCs. </vt:lpstr>
      <vt:lpstr>Current work ECML PKDD ADS 2023</vt:lpstr>
      <vt:lpstr>Thank you.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53 Continually learning out-of-distribution spatiotemporal data for robust energy forecasting</dc:title>
  <dc:creator>Arian Prabowo</dc:creator>
  <cp:lastModifiedBy>Arian Prabowo</cp:lastModifiedBy>
  <cp:revision>144</cp:revision>
  <dcterms:created xsi:type="dcterms:W3CDTF">2023-04-13T13:34:15Z</dcterms:created>
  <dcterms:modified xsi:type="dcterms:W3CDTF">2023-09-19T11:53:18Z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0x010100F4022E11B6C55F458F03297D129AC5C7</vt:lpwstr>
  </property>
</Properties>
</file>